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1"/>
  </p:sldMasterIdLst>
  <p:notesMasterIdLst>
    <p:notesMasterId r:id="rId76"/>
  </p:notesMasterIdLst>
  <p:sldIdLst>
    <p:sldId id="327" r:id="rId2"/>
    <p:sldId id="337" r:id="rId3"/>
    <p:sldId id="257" r:id="rId4"/>
    <p:sldId id="258" r:id="rId5"/>
    <p:sldId id="256" r:id="rId6"/>
    <p:sldId id="259" r:id="rId7"/>
    <p:sldId id="275" r:id="rId8"/>
    <p:sldId id="301" r:id="rId9"/>
    <p:sldId id="260" r:id="rId10"/>
    <p:sldId id="272" r:id="rId11"/>
    <p:sldId id="266" r:id="rId12"/>
    <p:sldId id="325" r:id="rId13"/>
    <p:sldId id="314" r:id="rId14"/>
    <p:sldId id="324" r:id="rId15"/>
    <p:sldId id="315" r:id="rId16"/>
    <p:sldId id="316" r:id="rId17"/>
    <p:sldId id="326" r:id="rId18"/>
    <p:sldId id="317" r:id="rId19"/>
    <p:sldId id="319" r:id="rId20"/>
    <p:sldId id="318" r:id="rId21"/>
    <p:sldId id="320" r:id="rId22"/>
    <p:sldId id="322" r:id="rId23"/>
    <p:sldId id="265" r:id="rId24"/>
    <p:sldId id="345" r:id="rId25"/>
    <p:sldId id="348" r:id="rId26"/>
    <p:sldId id="347" r:id="rId27"/>
    <p:sldId id="349" r:id="rId28"/>
    <p:sldId id="261" r:id="rId29"/>
    <p:sldId id="273" r:id="rId30"/>
    <p:sldId id="262" r:id="rId31"/>
    <p:sldId id="263" r:id="rId32"/>
    <p:sldId id="344" r:id="rId33"/>
    <p:sldId id="304" r:id="rId34"/>
    <p:sldId id="306" r:id="rId35"/>
    <p:sldId id="307" r:id="rId36"/>
    <p:sldId id="338" r:id="rId37"/>
    <p:sldId id="340" r:id="rId38"/>
    <p:sldId id="339" r:id="rId39"/>
    <p:sldId id="305" r:id="rId40"/>
    <p:sldId id="336" r:id="rId41"/>
    <p:sldId id="311" r:id="rId42"/>
    <p:sldId id="308" r:id="rId43"/>
    <p:sldId id="312" r:id="rId44"/>
    <p:sldId id="309" r:id="rId45"/>
    <p:sldId id="313" r:id="rId46"/>
    <p:sldId id="310" r:id="rId47"/>
    <p:sldId id="355" r:id="rId48"/>
    <p:sldId id="274" r:id="rId49"/>
    <p:sldId id="277" r:id="rId50"/>
    <p:sldId id="352" r:id="rId51"/>
    <p:sldId id="354" r:id="rId52"/>
    <p:sldId id="335" r:id="rId53"/>
    <p:sldId id="276" r:id="rId54"/>
    <p:sldId id="328" r:id="rId55"/>
    <p:sldId id="285" r:id="rId56"/>
    <p:sldId id="287" r:id="rId57"/>
    <p:sldId id="300" r:id="rId58"/>
    <p:sldId id="289" r:id="rId59"/>
    <p:sldId id="293" r:id="rId60"/>
    <p:sldId id="280" r:id="rId61"/>
    <p:sldId id="341" r:id="rId62"/>
    <p:sldId id="283" r:id="rId63"/>
    <p:sldId id="282" r:id="rId64"/>
    <p:sldId id="281" r:id="rId65"/>
    <p:sldId id="333" r:id="rId66"/>
    <p:sldId id="330" r:id="rId67"/>
    <p:sldId id="295" r:id="rId68"/>
    <p:sldId id="350" r:id="rId69"/>
    <p:sldId id="329" r:id="rId70"/>
    <p:sldId id="284" r:id="rId71"/>
    <p:sldId id="296" r:id="rId72"/>
    <p:sldId id="297" r:id="rId73"/>
    <p:sldId id="303" r:id="rId74"/>
    <p:sldId id="302" r:id="rId7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285"/>
    <p:restoredTop sz="96197"/>
  </p:normalViewPr>
  <p:slideViewPr>
    <p:cSldViewPr snapToGrid="0">
      <p:cViewPr varScale="1">
        <p:scale>
          <a:sx n="79" d="100"/>
          <a:sy n="79" d="100"/>
        </p:scale>
        <p:origin x="240" y="1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4" d="100"/>
        <a:sy n="9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67F09-6FA7-B949-B59B-30F346324E4C}" type="datetimeFigureOut">
              <a:rPr lang="en-US" smtClean="0"/>
              <a:t>7/1/26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1B6CA-91E4-5641-8433-86F807C09B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62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014C4-4104-02B7-0903-36A2DA337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9CDCE9-906D-26AA-7892-EAAF7253D3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D4FEF2-B56E-4E83-7B3E-23BB2A8DF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EDA82-CBB3-C111-7603-1AAC3FB7F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B5F67-689B-D8FF-8DFD-2C81093CD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815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7B10C-6E9D-AB9F-BA08-CEE4ADE31A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1438F6-5BE8-E8E4-6633-159978DF6B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D15255-3724-ECD4-9D17-D7B9C285F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7/1/26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15E9B-B026-ECC3-6E36-721520A09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80CE6-42E8-DA8F-0B3F-EDD2AA865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39193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A39AFD-62D6-2146-F0AE-95C6F9FD9F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B9C5E4-60D2-A32B-6433-E0E07F022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8722E-D9DC-9356-40D0-9744EF029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7/1/26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B1C45-194A-915E-F9F6-B9AF96850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E25C3-7638-B5DA-2D2B-80D170B17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64626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B1F99-7995-D238-F9E6-E349A7DBB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B0B2D-4249-795B-7B39-3D0E307E2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7726-77F6-E600-F267-15DDFC3E8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7/1/26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45193-B0BC-EC41-4CC9-DABE3314A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E6A7EB-B02E-4516-9BCB-A17457DD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63834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8A74E-9CE6-95A2-0C57-FF483A093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EB72CB-6F64-772A-F12E-2D6EA1ECD6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D30D-D870-5337-5313-5CB852C6B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621EB-2471-5213-888F-DEEED71E9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C788F-5294-E6B4-BA8C-CCD709355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541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D63D0-AFDF-B940-882E-88E696572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C4B9E-633F-72E1-07C2-E3AFF8393E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AD526D-9C7A-A2AC-8372-551CC0915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E7D96B-47FB-D778-F0E6-86A541CFF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7/1/26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27E5BA-A548-2530-DD63-B9BF8EE4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18C16A-82A1-A455-8351-5E0D56CC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70602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51AC9-6DD7-213A-856D-3E2E8BEB4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9F792-9BEE-A20A-C901-47C922D374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1B36BC-AF5D-9FEE-1320-0B1D99E53D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77FEF-5EE3-E6F9-AFBD-08D2CD1748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651700-D889-CFE7-9CAE-C94E875E83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BF7DCA-EA31-9C56-F64A-815B3B0D4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7/1/26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44940-7BCD-1B65-7B3F-43397ADC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6A1C21-E60F-B387-76B9-FA5DD9E9A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17251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3630A-6E0B-5B6F-EFDA-ECD8DB377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A01575-405C-1170-755C-0A7737C61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CA9B83-7EB3-A189-C702-3A976EE23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8B6CA9-CEED-3AB1-62CA-1FF0A5FC9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187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B246F0-0275-7EA4-347A-E5224C83A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88C3AE-8C5C-631B-4259-60E6D67DC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6728F0-2E50-F683-364B-F75197F04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85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20AA2-2D07-FC6A-7722-B6AE364D3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7ABEF-EE52-BD01-1DE3-6D4B8C82F8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1476CF-34E4-3332-C2A5-5B411BD18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863FA4-FC71-A123-37C2-46CB267C4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BB1C6-BF8F-4481-8AB2-603A1C8A906A}" type="datetimeFigureOut">
              <a:rPr lang="en-US" smtClean="0"/>
              <a:t>7/1/26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197F2-AF48-0FFD-1D51-5EC298F7A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A0217-B1E1-F533-D007-5F8241E3B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42670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61F9-EDA2-4692-2E9B-892734BA9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9488FA-2473-5D22-4B2D-4EED606D2E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1CB229-003A-1078-34CD-B72938873B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33262-934B-7541-A7DA-700CA190E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9DC69-E7D6-B5AB-0B59-7CBD83FDFF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C7464C-8EBB-30F5-C0D8-0E01EE645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8132BB-001C-7CA3-0D67-BB4BDB131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D4CDD3-2645-5AE1-D4B2-C8858185D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08916-D075-583A-5B56-95160A31BA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smtClean="0"/>
              <a:t>7/1/26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83F56-107F-F6EF-78FA-A159F64571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79423-7A1B-3FA9-5713-960536443B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FDD37-F579-7141-B169-27BABD2EFB1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A red letter with black text&#10;&#10;Description automatically generated">
            <a:extLst>
              <a:ext uri="{FF2B5EF4-FFF2-40B4-BE49-F238E27FC236}">
                <a16:creationId xmlns:a16="http://schemas.microsoft.com/office/drawing/2014/main" id="{8859BC49-0788-3880-EF2D-8A4D0BD02E0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81000" y="5728343"/>
            <a:ext cx="859220" cy="89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375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19B6C9-E6C7-464D-4FE4-1EF45C7D6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625" y="161924"/>
            <a:ext cx="11587163" cy="6453189"/>
          </a:xfrm>
        </p:spPr>
        <p:txBody>
          <a:bodyPr/>
          <a:lstStyle/>
          <a:p>
            <a:pPr marL="0" indent="0" algn="ctr">
              <a:buNone/>
            </a:pPr>
            <a:endParaRPr lang="en-US" sz="9600" dirty="0"/>
          </a:p>
          <a:p>
            <a:pPr marL="0" indent="0" algn="ctr">
              <a:buNone/>
            </a:pPr>
            <a:r>
              <a:rPr lang="en-US" sz="9600" dirty="0"/>
              <a:t>Blindsided by Kratom</a:t>
            </a:r>
          </a:p>
          <a:p>
            <a:pPr marL="0" indent="0" algn="ctr">
              <a:buNone/>
            </a:pPr>
            <a:r>
              <a:rPr lang="en-US" sz="7200" dirty="0"/>
              <a:t>The Accessible Opioid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Dr Honor Ashbaugh, MD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A0893C-2FC8-64D8-1EBB-D0B9759F2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740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A6E411-1E16-CE5F-F74E-88125D80A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10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547EE5C-7AE8-2E3A-8709-3E11AFB64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432593"/>
            <a:ext cx="9201033" cy="599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346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4B257-0BE6-004D-14F3-6E4E33A78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11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D6A74E-E4F4-7FFF-BEF2-62FC338224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496" y="586917"/>
            <a:ext cx="10174522" cy="535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345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FBF492-8D89-640D-22D2-C95106C2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12</a:t>
            </a:fld>
            <a:endParaRPr lang="en-US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6A674A83-C516-D1AF-CE84-F638C334F5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862" y="211137"/>
            <a:ext cx="8386763" cy="643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6628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41708-B423-0992-464D-9A15A9426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13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65DE12A-3C59-7981-46BF-6066BB4F0F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12" y="955502"/>
            <a:ext cx="8943975" cy="4946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801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7B3074-6CB1-E2CF-5C36-DAF2C6AE82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14</a:t>
            </a:fld>
            <a:endParaRPr lang="en-US" dirty="0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B280A6F5-5126-C8F7-E26F-1E7738F7AE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680" y="479425"/>
            <a:ext cx="8522469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949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585B2F-CC0B-E89A-E8A4-368975D8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15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0242C99-85A1-35B9-8E2E-CE33F970B7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6" y="824166"/>
            <a:ext cx="9444038" cy="520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763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66EB88-6121-2CA3-36A4-95AA4A333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16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5F89DA3-21CE-49D3-DBEA-1AB36626BF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305" y="742949"/>
            <a:ext cx="8605390" cy="4878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3502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C52A1-C791-7A9C-027F-D93A2C20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17</a:t>
            </a:fld>
            <a:endParaRPr lang="en-US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16E68DCF-A95E-9742-F319-E87235BF53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896" y="136525"/>
            <a:ext cx="7238207" cy="656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802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4A1CD-25DE-3DEB-EAE7-C38576EBC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18</a:t>
            </a:fld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CC5DFE1-03BA-A60E-CDBD-D2FA819841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88" y="177800"/>
            <a:ext cx="6600824" cy="65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75854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EC1FB5-82AB-146C-1BC8-3AA8169AA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19</a:t>
            </a:fld>
            <a:endParaRPr lang="en-US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85C7CDF7-1546-CEA4-EC82-83F27BE7092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412" y="571500"/>
            <a:ext cx="5310187" cy="604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724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FEF67-FAB1-743F-6D20-0849D3BBBD7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Is Kratom a Drug?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10982-71F8-6BE8-42A9-2997B0F13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	</a:t>
            </a:r>
            <a:r>
              <a:rPr lang="en-US" sz="3600" dirty="0"/>
              <a:t>A drug is a medication or other substance (including a natural substance) that has a physiologic effect when either ingested or otherwise introduced into the body.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6E37A6-7144-69BB-D5C1-538F5440C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5207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03557B-9E2E-D585-4FF9-2DAF95008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20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178270C-BAD3-455F-DBBD-F7ED1F6C2F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086" y="0"/>
            <a:ext cx="71869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785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ED0154-5C5F-260C-A186-55A4E3D6F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21</a:t>
            </a:fld>
            <a:endParaRPr lang="en-US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D8C5DEA9-842D-E753-663E-4CCD0CA40A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37" y="385764"/>
            <a:ext cx="6829425" cy="633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077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1A6781-F23B-B4C7-FC1D-DAC1D0B44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22</a:t>
            </a:fld>
            <a:endParaRPr 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A318E10-786E-D876-C8CA-CD4E29B1445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708025"/>
            <a:ext cx="6515100" cy="564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96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F6FA5-9CC1-DE02-8B7A-BC434A453CC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Where is Kratom Purchased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07B88-4A99-DE0B-BDDA-A2D2F45E6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sz="3200" dirty="0"/>
              <a:t>Online vendors</a:t>
            </a:r>
          </a:p>
          <a:p>
            <a:r>
              <a:rPr lang="en-US" sz="3200" dirty="0"/>
              <a:t>Smoke shops</a:t>
            </a:r>
          </a:p>
          <a:p>
            <a:r>
              <a:rPr lang="en-US" sz="3200" dirty="0"/>
              <a:t>Gas-stations- Gas-station heroin</a:t>
            </a:r>
          </a:p>
          <a:p>
            <a:r>
              <a:rPr lang="en-US" sz="3200" dirty="0"/>
              <a:t>Convenience stores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C37A55-3294-5BF9-3E37-C9CD18F5A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979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website&#10;&#10;Description automatically generated">
            <a:extLst>
              <a:ext uri="{FF2B5EF4-FFF2-40B4-BE49-F238E27FC236}">
                <a16:creationId xmlns:a16="http://schemas.microsoft.com/office/drawing/2014/main" id="{654FAE87-95CC-D48A-BBA4-6CC283475F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5753" y="239826"/>
            <a:ext cx="6961447" cy="637834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B95E0D-53BE-417C-6AC9-5CAF08D41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0053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2B95F7-E64B-C1C8-5B52-97341C3EE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25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2335BDA-3C72-A5AC-C78D-D5AA92AEDA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80" y="538480"/>
            <a:ext cx="9113519" cy="555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4179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7E202F-6438-636F-A7A5-C42E9BE21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26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3662517-8BD9-0F0E-E0AB-7DA623ED55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34" y="365125"/>
            <a:ext cx="10194965" cy="590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643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0839D-518F-88E8-55A3-3EC3DBA28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27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4970861-AC42-1EC9-FE39-980E44692F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0" y="411162"/>
            <a:ext cx="8056879" cy="612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652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031B3-0A96-3076-2601-37667A4A8A34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Kratom: A Naturally Occurring Opioid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C627C-E53A-4C7F-B124-C281E856F9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Psychoactive substance acting as a naturally occurring opioid</a:t>
            </a:r>
          </a:p>
          <a:p>
            <a:r>
              <a:rPr lang="en-US" sz="3200" dirty="0"/>
              <a:t>In 2021 an estimated 3-5 million Americans used kratom</a:t>
            </a:r>
          </a:p>
          <a:p>
            <a:r>
              <a:rPr lang="en-US" sz="3200" dirty="0"/>
              <a:t>Legal in most US states and in many other countries</a:t>
            </a:r>
          </a:p>
          <a:p>
            <a:r>
              <a:rPr lang="en-US" sz="3200" dirty="0"/>
              <a:t>Illegal to buy, sell, possess or use in the following states</a:t>
            </a:r>
          </a:p>
          <a:p>
            <a:pPr lvl="1"/>
            <a:r>
              <a:rPr lang="en-US" sz="3200" dirty="0"/>
              <a:t>Alabama, Arkansas, Indiana, Louisiana, Wisconsin, Vermont, and Connecticut</a:t>
            </a:r>
          </a:p>
          <a:p>
            <a:pPr lvl="1"/>
            <a:r>
              <a:rPr lang="en-US" sz="3200" dirty="0"/>
              <a:t>Pending bills to reverse this </a:t>
            </a:r>
            <a:endParaRPr lang="en-US" sz="2800" dirty="0"/>
          </a:p>
          <a:p>
            <a:r>
              <a:rPr lang="en-US" sz="3200" dirty="0"/>
              <a:t>Restrictions exist in many states where Kratom is legal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C9B79-A654-A01D-86BA-E13EE5FA6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2182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D032E-7E65-2AE8-ED8F-BFDD623C5CF7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Regulation of Kratom in the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B4B31-1E46-2BFC-2136-3D321427C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DEA attempted to classify Kratom as a Schedule I drug in 2016</a:t>
            </a:r>
          </a:p>
          <a:p>
            <a:pPr lvl="1"/>
            <a:r>
              <a:rPr lang="en-US" dirty="0"/>
              <a:t>Reversal due to thousands of petitioners, public protests, and appeals from congress. Sited were medical benefits.</a:t>
            </a:r>
          </a:p>
          <a:p>
            <a:pPr lvl="1"/>
            <a:r>
              <a:rPr lang="en-US" dirty="0"/>
              <a:t>Kratom is not a controlled substance, but of concern</a:t>
            </a:r>
          </a:p>
          <a:p>
            <a:r>
              <a:rPr lang="en-US" sz="2400" dirty="0"/>
              <a:t>FDA-  Kratom is a new dietary supplement with lack of favorable scientific data to assure lack of illness or injury</a:t>
            </a:r>
          </a:p>
          <a:p>
            <a:pPr lvl="1"/>
            <a:r>
              <a:rPr lang="en-US" dirty="0"/>
              <a:t>Illegal to market as dietary supplement</a:t>
            </a:r>
          </a:p>
          <a:p>
            <a:r>
              <a:rPr lang="en-US" sz="2400" dirty="0"/>
              <a:t>No prescription or OTC drugs containing Kratom approved by FDA</a:t>
            </a:r>
          </a:p>
          <a:p>
            <a:pPr lvl="1"/>
            <a:r>
              <a:rPr lang="en-US" dirty="0"/>
              <a:t>FDA warms against use of Kratom to treat medical conditions</a:t>
            </a:r>
          </a:p>
          <a:p>
            <a:r>
              <a:rPr lang="en-US" sz="2400" dirty="0"/>
              <a:t>Unsafe food additive making it illegal to market as such</a:t>
            </a:r>
          </a:p>
          <a:p>
            <a:r>
              <a:rPr lang="en-US" sz="2400" dirty="0"/>
              <a:t>Little to no oversight results in inconsistency of product and strength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670CD7-A32A-7FCA-0F22-983F65D6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08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3D91B-EE60-6692-911F-618B9990E83B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sz="5300" b="1" dirty="0"/>
              <a:t>Kratom (Mitragyna Speciosa) </a:t>
            </a:r>
            <a:br>
              <a:rPr lang="en-US" sz="4800" b="1" dirty="0"/>
            </a:br>
            <a:r>
              <a:rPr lang="en-US" sz="4800" b="1" dirty="0"/>
              <a:t>What is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F6ADE-F26E-47CE-69E9-8A9289D0FF96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/>
          <a:lstStyle/>
          <a:p>
            <a:r>
              <a:rPr lang="en-US" dirty="0"/>
              <a:t>Tropical tree native to Southeast Asia</a:t>
            </a:r>
          </a:p>
          <a:p>
            <a:pPr lvl="1"/>
            <a:r>
              <a:rPr lang="en-US" dirty="0"/>
              <a:t>Cambodia, Thailand, Indonesia, Malaysia, Philippines, Papua New Guinea</a:t>
            </a:r>
          </a:p>
          <a:p>
            <a:r>
              <a:rPr lang="en-US" dirty="0"/>
              <a:t>Kratom leaves used as an herbal remedy for centuries</a:t>
            </a:r>
          </a:p>
          <a:p>
            <a:pPr lvl="1"/>
            <a:r>
              <a:rPr lang="en-US" dirty="0"/>
              <a:t>Chewing leaves and smoking</a:t>
            </a:r>
          </a:p>
          <a:p>
            <a:r>
              <a:rPr lang="en-US" dirty="0"/>
              <a:t>Socioreligious Ceremonies</a:t>
            </a:r>
          </a:p>
          <a:p>
            <a:r>
              <a:rPr lang="en-US" dirty="0"/>
              <a:t>Treatment of various medical conditions</a:t>
            </a:r>
          </a:p>
          <a:p>
            <a:pPr lvl="1"/>
            <a:r>
              <a:rPr lang="en-US" dirty="0"/>
              <a:t>To combat fatigue and improve work productivity [1]</a:t>
            </a:r>
          </a:p>
          <a:p>
            <a:pPr lvl="1"/>
            <a:r>
              <a:rPr lang="en-US" dirty="0"/>
              <a:t>For cognitive Enhancement</a:t>
            </a:r>
          </a:p>
          <a:p>
            <a:pPr lvl="1"/>
            <a:r>
              <a:rPr lang="en-US" dirty="0"/>
              <a:t>Opioid dependence [2]</a:t>
            </a:r>
          </a:p>
          <a:p>
            <a:pPr lvl="1"/>
            <a:r>
              <a:rPr lang="en-US" dirty="0"/>
              <a:t>Opiate substitute [2]- Pain control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BC03B4-4E52-3152-36E0-6E344EA02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6795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EE6D8-189C-8786-885C-20452FB37C4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Regulation of Kratom in Colorado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08F36-E210-9010-6F2B-4C82E7B64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Colorado Kratom Consumer Protection Act SB 25-072</a:t>
            </a:r>
          </a:p>
          <a:p>
            <a:pPr lvl="1"/>
            <a:r>
              <a:rPr lang="en-US" sz="2800" dirty="0"/>
              <a:t>Effective May 29, 2025 (Daniel Bregger Act)</a:t>
            </a:r>
          </a:p>
          <a:p>
            <a:r>
              <a:rPr lang="en-US" dirty="0"/>
              <a:t>Registration of Kratom products with the Department of Revenue</a:t>
            </a:r>
          </a:p>
          <a:p>
            <a:pPr lvl="1"/>
            <a:r>
              <a:rPr lang="en-US" sz="2800" dirty="0"/>
              <a:t>Submission of certificate of analysis from a third-party lab</a:t>
            </a:r>
          </a:p>
          <a:p>
            <a:pPr lvl="1"/>
            <a:r>
              <a:rPr lang="en-US" sz="2800" dirty="0"/>
              <a:t>Department of revenue (DOR) maintains and publishes a list of processors and collects sales data</a:t>
            </a:r>
          </a:p>
          <a:p>
            <a:pPr lvl="1"/>
            <a:r>
              <a:rPr lang="en-US" sz="2800" dirty="0"/>
              <a:t>DOR may require a compliance test from a 3</a:t>
            </a:r>
            <a:r>
              <a:rPr lang="en-US" sz="2800" baseline="30000" dirty="0"/>
              <a:t>rd</a:t>
            </a:r>
            <a:r>
              <a:rPr lang="en-US" sz="2800" dirty="0"/>
              <a:t> party lab</a:t>
            </a:r>
          </a:p>
          <a:p>
            <a:pPr lvl="1"/>
            <a:r>
              <a:rPr lang="en-US" sz="2800" dirty="0"/>
              <a:t>Processors must notify DOR of adverse events related to their products</a:t>
            </a:r>
          </a:p>
          <a:p>
            <a:r>
              <a:rPr lang="en-US" dirty="0"/>
              <a:t>Enforcement consists of fines on processors that violate the bill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F398AB-0D82-CEEE-8E66-F2CCA81CD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5352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C7650-A5DB-EAC0-C11F-4D33B20E2B7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Regulation of Kratom in Colorado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6B295-54C2-27FF-20D3-1DCE6550D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Communities in Colorado may regulate kratom sales</a:t>
            </a:r>
          </a:p>
          <a:p>
            <a:pPr lvl="1"/>
            <a:r>
              <a:rPr lang="en-US" sz="2800" dirty="0"/>
              <a:t>Denver legal to sell but banned for human consumption</a:t>
            </a:r>
          </a:p>
          <a:p>
            <a:pPr lvl="1"/>
            <a:r>
              <a:rPr lang="en-US" sz="2800" dirty="0"/>
              <a:t>Cannot buy in Parker or Monument.</a:t>
            </a:r>
          </a:p>
          <a:p>
            <a:r>
              <a:rPr lang="en-US" dirty="0"/>
              <a:t>General Prohibitions</a:t>
            </a:r>
          </a:p>
          <a:p>
            <a:pPr lvl="1"/>
            <a:r>
              <a:rPr lang="en-US" sz="2800" dirty="0"/>
              <a:t>Adulterating a Kratom product with fentanyl or other controlled substance</a:t>
            </a:r>
          </a:p>
          <a:p>
            <a:pPr lvl="1"/>
            <a:r>
              <a:rPr lang="en-US" sz="2800" dirty="0"/>
              <a:t>Selling a Kratom product without a label listing all ingredients</a:t>
            </a:r>
          </a:p>
          <a:p>
            <a:pPr lvl="1"/>
            <a:r>
              <a:rPr lang="en-US" sz="2800" dirty="0"/>
              <a:t>Selling a Kratom product to a person under 21 years of age</a:t>
            </a:r>
          </a:p>
          <a:p>
            <a:pPr lvl="1"/>
            <a:r>
              <a:rPr lang="en-US" sz="2800" dirty="0"/>
              <a:t>Displaying or storing a Kratom product in  retail location that can be accessed by individuals under 21 years of age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29F771-F7F8-0763-7231-59F1D4871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8910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503A8-5BDE-0CF2-E4C2-12DB4CCD1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38AA2-05B9-98C6-0C31-FB1C445CD2F3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Regulation of Kratom in Colorado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D229F-9856-02D1-5708-58AE4D5FA4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General Prohibitions ctd</a:t>
            </a:r>
          </a:p>
          <a:p>
            <a:pPr lvl="1"/>
            <a:r>
              <a:rPr lang="en-US" sz="2800" dirty="0"/>
              <a:t>Selling kratom products that are combustible or intended for vaporization</a:t>
            </a:r>
          </a:p>
          <a:p>
            <a:pPr lvl="1"/>
            <a:r>
              <a:rPr lang="en-US" sz="2800" dirty="0"/>
              <a:t>Selling Kratom product with greater that 2% of total alkaloid product being 7-hydroxymitragynine</a:t>
            </a:r>
          </a:p>
          <a:p>
            <a:pPr lvl="1"/>
            <a:r>
              <a:rPr lang="en-US" sz="2800" dirty="0"/>
              <a:t>Sell a Kratom product containing synthetic components </a:t>
            </a:r>
          </a:p>
          <a:p>
            <a:pPr lvl="1"/>
            <a:r>
              <a:rPr lang="en-US" sz="2800" dirty="0"/>
              <a:t>Represent that the Kratom product is a food product</a:t>
            </a:r>
          </a:p>
          <a:p>
            <a:pPr lvl="1"/>
            <a:r>
              <a:rPr lang="en-US" sz="2800" dirty="0"/>
              <a:t>Represent that the Kratom product treats specific medical conditions</a:t>
            </a:r>
          </a:p>
          <a:p>
            <a:pPr lvl="1"/>
            <a:r>
              <a:rPr lang="en-US" sz="2800" dirty="0"/>
              <a:t>Sell a Kratom product without registering with the state</a:t>
            </a:r>
          </a:p>
          <a:p>
            <a:pPr lvl="1"/>
            <a:r>
              <a:rPr lang="en-US" sz="2800" dirty="0"/>
              <a:t>Must report adverse events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8EEFB-F5F6-1BED-D1B5-F2F48E199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822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91C07-3621-3EC6-BBAF-5762DA9DB3EE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Opiate and Opioid 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E6B00-AF1B-9FE7-3AF6-76B8CDBDEA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Class of drugs known as narcotics</a:t>
            </a:r>
          </a:p>
          <a:p>
            <a:pPr lvl="1"/>
            <a:r>
              <a:rPr lang="en-US" sz="2000" dirty="0"/>
              <a:t>Latin narcoticus- Sleep inducing or numbness inducing</a:t>
            </a:r>
          </a:p>
          <a:p>
            <a:r>
              <a:rPr lang="en-US" sz="2000" dirty="0"/>
              <a:t>Opiates- naturally occurring and derived from seed pods of the opium poppy flower</a:t>
            </a:r>
          </a:p>
          <a:p>
            <a:r>
              <a:rPr lang="en-US" sz="2000" dirty="0"/>
              <a:t>Four naturally occurring opiates </a:t>
            </a:r>
          </a:p>
          <a:p>
            <a:pPr lvl="1"/>
            <a:r>
              <a:rPr lang="en-US" sz="2000" dirty="0"/>
              <a:t>Morphine- archetypal opioid</a:t>
            </a:r>
          </a:p>
          <a:p>
            <a:pPr lvl="1"/>
            <a:r>
              <a:rPr lang="en-US" sz="2000" dirty="0"/>
              <a:t>Codeine</a:t>
            </a:r>
          </a:p>
          <a:p>
            <a:pPr lvl="1"/>
            <a:r>
              <a:rPr lang="en-US" sz="2000" dirty="0"/>
              <a:t>Papaverine</a:t>
            </a:r>
          </a:p>
          <a:p>
            <a:pPr lvl="1"/>
            <a:r>
              <a:rPr lang="en-US" sz="2000" dirty="0"/>
              <a:t>Thebaine </a:t>
            </a:r>
          </a:p>
          <a:p>
            <a:r>
              <a:rPr lang="en-US" sz="2000" dirty="0"/>
              <a:t>Opioids- Not naturally occurring</a:t>
            </a:r>
          </a:p>
          <a:p>
            <a:pPr lvl="1"/>
            <a:r>
              <a:rPr lang="en-US" sz="2000" dirty="0"/>
              <a:t>Semi-synthetic- Partially derived from components of opium</a:t>
            </a:r>
          </a:p>
          <a:p>
            <a:pPr lvl="1"/>
            <a:r>
              <a:rPr lang="en-US" sz="2000" dirty="0"/>
              <a:t>Synthetic- Fully man-made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EDD28D-E4F9-6783-DD16-4EA99FC15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6190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close-up of a red flower&#10;&#10;Description automatically generated">
            <a:extLst>
              <a:ext uri="{FF2B5EF4-FFF2-40B4-BE49-F238E27FC236}">
                <a16:creationId xmlns:a16="http://schemas.microsoft.com/office/drawing/2014/main" id="{6BD0F89A-C497-74DB-A0F6-5C542D4E61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8" b="15107"/>
          <a:stretch/>
        </p:blipFill>
        <p:spPr bwMode="auto">
          <a:xfrm>
            <a:off x="1419003" y="642937"/>
            <a:ext cx="9823894" cy="5349875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047D9A-528C-7AC0-887D-0D4D3E7B7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01FDD37-F579-7141-B169-27BABD2EFB1A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525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A1FB5-39DC-E1EF-8D9F-D579443D1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35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E5ED470-18BE-7A04-C6B2-7AFF77ACC4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497" y="136525"/>
            <a:ext cx="9399182" cy="648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9896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A83331-EFC3-391C-5280-53A352746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36</a:t>
            </a:fld>
            <a:endParaRPr lang="en-US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47720BE-A2A2-ADF1-C802-346FF1EF768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041" y="300419"/>
            <a:ext cx="9083897" cy="60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7667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61CF2-691D-81D0-A7E6-438F1B727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37</a:t>
            </a:fld>
            <a:endParaRPr lang="en-US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75061DD1-5B2D-2512-EE0E-FD476F713D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9352" y="136525"/>
            <a:ext cx="9836289" cy="6593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850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4F0FFB-7C08-FC35-9D5A-69655905B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38</a:t>
            </a:fld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A59ED857-ECB9-AB5D-073A-AF6E75BBCBF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397" y="158630"/>
            <a:ext cx="8750460" cy="656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3671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90F36-40F5-4A55-3EF8-E9DF2D98B23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Semi-synthetic and Synthetic Opioids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C3028-D4FD-F446-2FC8-121F8B28B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Semi-synthetic opioids</a:t>
            </a:r>
          </a:p>
          <a:p>
            <a:pPr lvl="1"/>
            <a:r>
              <a:rPr lang="en-US" dirty="0"/>
              <a:t>Hydrocodone- Vicodin, Lortab, Norco</a:t>
            </a:r>
          </a:p>
          <a:p>
            <a:pPr lvl="1"/>
            <a:r>
              <a:rPr lang="en-US" dirty="0"/>
              <a:t>Hydromorphone- Dilaudid</a:t>
            </a:r>
          </a:p>
          <a:p>
            <a:pPr lvl="1"/>
            <a:r>
              <a:rPr lang="en-US" dirty="0"/>
              <a:t>Oxycodone-  Oxycontin, Percocet</a:t>
            </a:r>
          </a:p>
          <a:p>
            <a:pPr lvl="1"/>
            <a:r>
              <a:rPr lang="en-US" dirty="0"/>
              <a:t>Buprenorphine- Suboxone</a:t>
            </a:r>
          </a:p>
          <a:p>
            <a:pPr lvl="1"/>
            <a:r>
              <a:rPr lang="en-US" dirty="0"/>
              <a:t>Heroin</a:t>
            </a:r>
          </a:p>
          <a:p>
            <a:r>
              <a:rPr lang="en-US" dirty="0"/>
              <a:t>Synthetic opioids</a:t>
            </a:r>
          </a:p>
          <a:p>
            <a:pPr lvl="1"/>
            <a:r>
              <a:rPr lang="en-US" dirty="0"/>
              <a:t>Fentanyl</a:t>
            </a:r>
          </a:p>
          <a:p>
            <a:pPr lvl="1"/>
            <a:r>
              <a:rPr lang="en-US" dirty="0"/>
              <a:t>Tramadol- Ultram</a:t>
            </a:r>
          </a:p>
          <a:p>
            <a:pPr lvl="1"/>
            <a:r>
              <a:rPr lang="en-US" dirty="0"/>
              <a:t>Meperidine- Demerol</a:t>
            </a:r>
          </a:p>
          <a:p>
            <a:pPr lvl="1"/>
            <a:r>
              <a:rPr lang="en-US" dirty="0"/>
              <a:t>Methadone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A46C8-1845-8806-54BC-C5B65AD10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49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2FBE1-160C-85EB-B0F1-6C8E862A3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CBB0810-CBE8-5A53-98F3-5F13E3A66E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9" y="136525"/>
            <a:ext cx="12006261" cy="658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8997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009F6-E9C8-99C8-BB9F-7FB0861C7AB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Effects of Opiates and Opioids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483E09-E0D4-4055-E20E-B1EA08141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000" dirty="0"/>
              <a:t>Analgesia- Pain Control</a:t>
            </a:r>
          </a:p>
          <a:p>
            <a:r>
              <a:rPr lang="en-US" sz="2000" dirty="0"/>
              <a:t>Cough Suppression</a:t>
            </a:r>
          </a:p>
          <a:p>
            <a:r>
              <a:rPr lang="en-US" sz="2000" dirty="0"/>
              <a:t>Relaxation</a:t>
            </a:r>
          </a:p>
          <a:p>
            <a:r>
              <a:rPr lang="en-US" sz="2000" dirty="0"/>
              <a:t>Drowsiness</a:t>
            </a:r>
          </a:p>
          <a:p>
            <a:r>
              <a:rPr lang="en-US" sz="2000" dirty="0"/>
              <a:t>Euphoria</a:t>
            </a:r>
          </a:p>
          <a:p>
            <a:r>
              <a:rPr lang="en-US" sz="2000" dirty="0"/>
              <a:t>Confusion</a:t>
            </a:r>
          </a:p>
          <a:p>
            <a:r>
              <a:rPr lang="en-US" sz="2000" dirty="0"/>
              <a:t>Nausea</a:t>
            </a:r>
          </a:p>
          <a:p>
            <a:r>
              <a:rPr lang="en-US" sz="2000" dirty="0"/>
              <a:t>Constipation</a:t>
            </a:r>
          </a:p>
          <a:p>
            <a:r>
              <a:rPr lang="en-US" sz="2000" dirty="0"/>
              <a:t>Pruritis</a:t>
            </a:r>
          </a:p>
          <a:p>
            <a:r>
              <a:rPr lang="en-US" sz="2000" dirty="0"/>
              <a:t>Tolerance and dependence</a:t>
            </a:r>
          </a:p>
          <a:p>
            <a:r>
              <a:rPr lang="en-US" sz="2000" dirty="0"/>
              <a:t>Respiratory depression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C784AA-3971-F619-A78B-CBD8180A8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8358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C6CCE8-E126-1B7E-3124-982540704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41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C4AB90C6-B051-659F-A686-3A04545428B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73" y="430009"/>
            <a:ext cx="7942190" cy="592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9613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5FB1-E298-51DF-42EC-D9E69DEDF0B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Drugs as Agonists and Antagonists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3519A-0D46-1CCD-90EB-3573434CF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Agonist- Binds to receptor to initiate a maximal response</a:t>
            </a:r>
          </a:p>
          <a:p>
            <a:pPr lvl="1"/>
            <a:r>
              <a:rPr lang="en-US" dirty="0"/>
              <a:t>Morphine</a:t>
            </a:r>
          </a:p>
          <a:p>
            <a:r>
              <a:rPr lang="en-US" dirty="0"/>
              <a:t>Partial Agonist-  Initiates a partial response Independent of dose</a:t>
            </a:r>
          </a:p>
          <a:p>
            <a:pPr lvl="1"/>
            <a:r>
              <a:rPr lang="en-US" dirty="0"/>
              <a:t>Buprenorphine</a:t>
            </a:r>
          </a:p>
          <a:p>
            <a:r>
              <a:rPr lang="en-US" dirty="0"/>
              <a:t>Antagonist- Binds to receptor without producing a response</a:t>
            </a:r>
          </a:p>
          <a:p>
            <a:pPr lvl="1"/>
            <a:r>
              <a:rPr lang="en-US" dirty="0"/>
              <a:t>Naloxone</a:t>
            </a:r>
          </a:p>
          <a:p>
            <a:pPr lvl="1"/>
            <a:r>
              <a:rPr lang="en-US" dirty="0"/>
              <a:t>Naltrexone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B7FF5-EA82-97EE-DAEF-05D86633E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4721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836DE0-79DC-C051-2A39-0250AE5F8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43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C42F861-D25A-30BE-54E1-5B92B67DE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1155" y="136525"/>
            <a:ext cx="6782764" cy="664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7863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9A0BB-D32D-4798-A9D7-6089B7DA3E3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Opioid Pharmacology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D286FF-47FE-FB6B-7353-6935C0F18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Three main types of opioid receptors</a:t>
            </a:r>
          </a:p>
          <a:p>
            <a:pPr lvl="1"/>
            <a:r>
              <a:rPr lang="en-US" dirty="0"/>
              <a:t>Delta- DOP </a:t>
            </a:r>
          </a:p>
          <a:p>
            <a:pPr lvl="1"/>
            <a:r>
              <a:rPr lang="en-US" dirty="0"/>
              <a:t>Kappa- KOP </a:t>
            </a:r>
          </a:p>
          <a:p>
            <a:pPr lvl="1"/>
            <a:r>
              <a:rPr lang="en-US" dirty="0"/>
              <a:t>Mu– MOP </a:t>
            </a:r>
          </a:p>
          <a:p>
            <a:pPr lvl="2"/>
            <a:r>
              <a:rPr lang="en-US" dirty="0"/>
              <a:t>Highest expression</a:t>
            </a:r>
          </a:p>
          <a:p>
            <a:r>
              <a:rPr lang="en-US" dirty="0"/>
              <a:t>Location of opioid receptors</a:t>
            </a:r>
          </a:p>
          <a:p>
            <a:pPr lvl="1"/>
            <a:r>
              <a:rPr lang="en-US" dirty="0"/>
              <a:t>Central Nervous System</a:t>
            </a:r>
          </a:p>
          <a:p>
            <a:pPr lvl="1"/>
            <a:r>
              <a:rPr lang="en-US" dirty="0"/>
              <a:t>Spinal Cord</a:t>
            </a:r>
          </a:p>
          <a:p>
            <a:pPr lvl="1"/>
            <a:r>
              <a:rPr lang="en-US" dirty="0"/>
              <a:t>Gastrointestinal System</a:t>
            </a:r>
          </a:p>
          <a:p>
            <a:pPr lvl="1"/>
            <a:r>
              <a:rPr lang="en-US" dirty="0"/>
              <a:t>Peripheral Nervous System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10608F-C0FB-EAA0-37D1-BE828F363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6352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F716D1-2DE8-26E9-EE0A-0BDCCC7D3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45</a:t>
            </a:fld>
            <a:endParaRPr lang="en-US" dirty="0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A04FFDFD-405E-A19F-F4E7-E9E4DF0F8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775" y="0"/>
            <a:ext cx="96964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5E9911FB-774C-7EFD-F806-B5471DABE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925" y="136525"/>
            <a:ext cx="9258300" cy="654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3983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E87D8-1109-704B-4F61-471C5F70752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Opioid Pharmacology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977E1-5EEA-4236-47EB-2EA631DFFE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Opioid receptors are found presynaptically and postsynaptically</a:t>
            </a:r>
          </a:p>
          <a:p>
            <a:r>
              <a:rPr lang="en-US" sz="2400" dirty="0"/>
              <a:t>Most MOP receptors are presynaptic and suppress the release of GABA [4]</a:t>
            </a:r>
          </a:p>
          <a:p>
            <a:pPr lvl="1"/>
            <a:r>
              <a:rPr lang="en-US" dirty="0"/>
              <a:t>Allows dopamine to be released more vigorously</a:t>
            </a:r>
          </a:p>
          <a:p>
            <a:r>
              <a:rPr lang="en-US" sz="2400" dirty="0"/>
              <a:t>MOP Receptor Activation</a:t>
            </a:r>
          </a:p>
          <a:p>
            <a:pPr lvl="1"/>
            <a:r>
              <a:rPr lang="en-US" dirty="0"/>
              <a:t>Analgesia, sedation, respiratory depression, decreased GI motility, nausea and vomiting and bradycardia [5,6]</a:t>
            </a:r>
          </a:p>
          <a:p>
            <a:r>
              <a:rPr lang="en-US" sz="2400" dirty="0"/>
              <a:t>DOP Receptor Activation</a:t>
            </a:r>
          </a:p>
          <a:p>
            <a:pPr lvl="1"/>
            <a:r>
              <a:rPr lang="en-US" dirty="0"/>
              <a:t>Analgesia and decreased GI motility [5,6] </a:t>
            </a:r>
          </a:p>
          <a:p>
            <a:r>
              <a:rPr lang="en-US" sz="2400" dirty="0"/>
              <a:t>KOP Receptor Activation</a:t>
            </a:r>
          </a:p>
          <a:p>
            <a:pPr lvl="1"/>
            <a:r>
              <a:rPr lang="en-US" dirty="0"/>
              <a:t>Analgesia, diuresis, dysphoria [5,6]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C65277-0F33-DB1A-9A9E-9DE06228C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9104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4F383-BD4C-526C-1323-CAE4AB85B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885DAFE-B0D0-BCB7-78CC-2FF6181078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0325" y="763713"/>
            <a:ext cx="10153475" cy="533057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D697E-0613-1682-8F25-7B350377C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7534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FFC4E-C31E-DA1F-0675-22CE0915848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Pharmacology and 7-OH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991C9-74B5-3780-B3F2-E0E3E7963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Kratom does not denote a single, specific compound</a:t>
            </a:r>
          </a:p>
          <a:p>
            <a:pPr lvl="1"/>
            <a:r>
              <a:rPr lang="en-US" dirty="0"/>
              <a:t>A cocktail of psychoactive alkaloids- nitrogenous molecule found in plants</a:t>
            </a:r>
          </a:p>
          <a:p>
            <a:pPr lvl="1"/>
            <a:r>
              <a:rPr lang="en-US" sz="2400" dirty="0"/>
              <a:t>Kratom extracts reveal high diversity of alkaloid content</a:t>
            </a:r>
            <a:endParaRPr lang="en-US" dirty="0"/>
          </a:p>
          <a:p>
            <a:pPr lvl="1"/>
            <a:r>
              <a:rPr lang="en-US" dirty="0"/>
              <a:t>More than 40 identified to date</a:t>
            </a:r>
          </a:p>
          <a:p>
            <a:r>
              <a:rPr lang="en-US" sz="2400" dirty="0"/>
              <a:t>Two main components [8]</a:t>
            </a:r>
          </a:p>
          <a:p>
            <a:pPr lvl="1"/>
            <a:r>
              <a:rPr lang="en-US" dirty="0"/>
              <a:t>Mitragynine most prevalent [9]</a:t>
            </a:r>
          </a:p>
          <a:p>
            <a:pPr lvl="2"/>
            <a:r>
              <a:rPr lang="en-US" sz="2400" dirty="0"/>
              <a:t>Up to 66% of total alkaloid content [9]</a:t>
            </a:r>
          </a:p>
          <a:p>
            <a:pPr lvl="2"/>
            <a:r>
              <a:rPr lang="en-US" sz="2400" dirty="0"/>
              <a:t>Component identified in drug testing</a:t>
            </a:r>
          </a:p>
          <a:p>
            <a:pPr lvl="1"/>
            <a:r>
              <a:rPr lang="en-US" dirty="0"/>
              <a:t>7-hydroxymitragynine (7-OH mitragynine)</a:t>
            </a:r>
          </a:p>
          <a:p>
            <a:pPr lvl="2"/>
            <a:r>
              <a:rPr lang="en-US" sz="2400" dirty="0"/>
              <a:t>Up to 2% of total alkaloid component</a:t>
            </a:r>
          </a:p>
          <a:p>
            <a:pPr lvl="2"/>
            <a:r>
              <a:rPr lang="en-US" sz="2400" dirty="0"/>
              <a:t>Main metabolite of mitragynine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4D0055-5C25-1F0B-7CE0-AA02B4A02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8025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01121-6090-9383-387D-B6258AB1049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Pharmacology and 7-OH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04F7E-EC36-55B1-A361-EA723FF4C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Mixture of stimulant and opiate-like properties</a:t>
            </a:r>
          </a:p>
          <a:p>
            <a:pPr lvl="1"/>
            <a:r>
              <a:rPr lang="en-US" sz="2800" dirty="0"/>
              <a:t>Stimulant properties at low doses [10,11]</a:t>
            </a:r>
          </a:p>
          <a:p>
            <a:pPr lvl="1"/>
            <a:r>
              <a:rPr lang="en-US" sz="2800" dirty="0"/>
              <a:t>Opiate-like properties at high doses [10]</a:t>
            </a:r>
          </a:p>
          <a:p>
            <a:r>
              <a:rPr lang="en-US" dirty="0"/>
              <a:t>Mitragynine and 7-OH-mitragynine target opioid receptors (MOP and KOP)</a:t>
            </a:r>
          </a:p>
          <a:p>
            <a:pPr lvl="1"/>
            <a:r>
              <a:rPr lang="en-US" sz="2800" dirty="0"/>
              <a:t>Act as a partial agonist at the MOP</a:t>
            </a:r>
          </a:p>
          <a:p>
            <a:pPr lvl="1"/>
            <a:r>
              <a:rPr lang="en-US" sz="2800" dirty="0"/>
              <a:t>Affinity of mitragynine is less than that of morphine [11,12]</a:t>
            </a:r>
          </a:p>
          <a:p>
            <a:pPr lvl="1"/>
            <a:r>
              <a:rPr lang="en-US" sz="2800" dirty="0"/>
              <a:t>Affinity of 7-OH-mitragynine is 5-10 times higher than morphine [10,11]</a:t>
            </a:r>
          </a:p>
          <a:p>
            <a:pPr lvl="1"/>
            <a:r>
              <a:rPr lang="en-US" sz="2800" dirty="0"/>
              <a:t>Potency of 7-OH is 10-20 fold more potent than morphine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3D1615-F3A8-5970-7F63-B0C5F5FF4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857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E68826-0020-04AE-2DA2-D50D066A8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7F01647-7B18-B672-1137-137DF767C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118565"/>
            <a:ext cx="9829800" cy="662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14752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47E7C-6437-3E84-583C-3BDFD98D6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8BF2C-E8D2-5AD1-BDA7-4D891CF8FF6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Regulation of 7-OH in Colorado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B6B1A-C4D2-1FF7-C998-601EB454D5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sz="2800" dirty="0"/>
              <a:t>Problems with regulation of 7-OH</a:t>
            </a:r>
          </a:p>
          <a:p>
            <a:pPr lvl="1"/>
            <a:r>
              <a:rPr lang="en-US" sz="2800" dirty="0"/>
              <a:t>Some products marketed as 7-OH actually do meet the 2% alkaloid limit</a:t>
            </a:r>
          </a:p>
          <a:p>
            <a:pPr lvl="1"/>
            <a:r>
              <a:rPr lang="en-US" sz="2800" dirty="0"/>
              <a:t>The product may not be compliant</a:t>
            </a:r>
          </a:p>
          <a:p>
            <a:pPr lvl="1"/>
            <a:r>
              <a:rPr lang="en-US" sz="2800" dirty="0"/>
              <a:t>Enforcement lags behind enactment</a:t>
            </a:r>
          </a:p>
          <a:p>
            <a:pPr lvl="1"/>
            <a:r>
              <a:rPr lang="en-US" sz="2800" dirty="0"/>
              <a:t>Regulatory ambiguity</a:t>
            </a:r>
          </a:p>
          <a:p>
            <a:pPr lvl="2"/>
            <a:r>
              <a:rPr lang="en-US" sz="2800" dirty="0"/>
              <a:t>Argued that certain concentrated 7-OH products may not fall inside the statute’s definition of a kratom product </a:t>
            </a:r>
          </a:p>
          <a:p>
            <a:pPr lvl="2"/>
            <a:r>
              <a:rPr lang="en-US" sz="2800" dirty="0"/>
              <a:t>Debate surrounding how the 2% standard should be measured</a:t>
            </a:r>
          </a:p>
          <a:p>
            <a:pPr lvl="2"/>
            <a:r>
              <a:rPr lang="en-US" sz="2800" dirty="0"/>
              <a:t>Uncertainty for manufacturers and enforcement agencies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C0AC16-1863-5B2A-EE06-F6D7611E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5118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0E1F9-ECFD-9458-F373-CD660C84C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D2DD2-F3DF-0F9A-1E3D-297329277078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Regulation of 7-OH in Colorado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9D2938-EDF0-D053-AC47-D3EEF3AC3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n-US" sz="2800" dirty="0"/>
              <a:t>A key point is that the law does not say 7-OH cannot exceed 2% of the mitragynine concentration.  It says 7-OH mitragynine cannot exceed 2% of the product’s total kratom alkaloid content. </a:t>
            </a:r>
          </a:p>
          <a:p>
            <a:pPr lvl="1"/>
            <a:r>
              <a:rPr lang="en-US" sz="2800" dirty="0"/>
              <a:t>This wording has led to debate</a:t>
            </a:r>
          </a:p>
          <a:p>
            <a:pPr lvl="1"/>
            <a:r>
              <a:rPr lang="en-US" sz="2800" dirty="0"/>
              <a:t>Some manufacturers attest that  their product falls outside the statutory definition of a “kratom product”</a:t>
            </a:r>
          </a:p>
          <a:p>
            <a:pPr lvl="1"/>
            <a:r>
              <a:rPr lang="en-US" sz="2800" dirty="0"/>
              <a:t>If you see high potency 7-OH on shelves today, it doesn’t necessarily mean they are compliant.</a:t>
            </a:r>
          </a:p>
          <a:p>
            <a:pPr lvl="1"/>
            <a:r>
              <a:rPr lang="en-US" sz="2800" dirty="0"/>
              <a:t>Products may remain on the market while regulatory agencies determine compliance and pursue enforcement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068F00-1F15-3130-55CD-AA1D7DC74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326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C4C761-45D2-49C8-5EE4-29BC52445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52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F4771AC-7CD4-B5B0-9461-0EFFA90EA0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228" y="207055"/>
            <a:ext cx="6139543" cy="6443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5728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52D13-5744-F67C-63C1-8B71727E8D1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Measurements and Dosing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A4DF5-06B5-28A7-5C70-FCF11B1B8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specific unit of measurement</a:t>
            </a:r>
          </a:p>
          <a:p>
            <a:pPr lvl="1"/>
            <a:r>
              <a:rPr lang="en-US" sz="2800" dirty="0"/>
              <a:t>Difficult to quantify amounts</a:t>
            </a:r>
          </a:p>
          <a:p>
            <a:pPr lvl="1"/>
            <a:r>
              <a:rPr lang="en-US" sz="2800" dirty="0"/>
              <a:t>Since Kratom is unregulated, stated strength may not be accurate</a:t>
            </a:r>
          </a:p>
          <a:p>
            <a:pPr lvl="1"/>
            <a:r>
              <a:rPr lang="en-US" sz="2800" dirty="0"/>
              <a:t>Large variation in amount of mitragynine and 7-OH mitragynine in different samples</a:t>
            </a:r>
          </a:p>
          <a:p>
            <a:r>
              <a:rPr lang="en-US" dirty="0"/>
              <a:t>Kratom powder and leaves typically measured in grams</a:t>
            </a:r>
          </a:p>
          <a:p>
            <a:pPr lvl="1"/>
            <a:r>
              <a:rPr lang="en-US" sz="2800" dirty="0"/>
              <a:t>1gm Kratom contains anywhere between 12.5mg-60mg mitragynine</a:t>
            </a:r>
          </a:p>
          <a:p>
            <a:r>
              <a:rPr lang="en-US" dirty="0"/>
              <a:t>Kratom extract 0.5gm equivalent to 5-6gm powder</a:t>
            </a:r>
          </a:p>
          <a:p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endParaRPr lang="en-US" sz="2000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1D2549-EC8F-42F8-4C70-290EECC0B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07015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60EBD-3DE9-CB13-AC01-4D7C5EEAF5E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Measurement and Dosing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69A53-5569-EAAD-3D33-9E4275EA6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Typical dose is between 2gm and 12gm or (25mg to 720mg mitragynine)</a:t>
            </a:r>
          </a:p>
          <a:p>
            <a:pPr lvl="1"/>
            <a:r>
              <a:rPr lang="en-US" sz="3200" dirty="0"/>
              <a:t>Microdose less than 2gm   (120mg mitragynine)</a:t>
            </a:r>
          </a:p>
          <a:p>
            <a:pPr lvl="1"/>
            <a:r>
              <a:rPr lang="en-US" sz="3200" dirty="0"/>
              <a:t>Low dose 2gm to 6gm  (less than 360mg mitragynine)</a:t>
            </a:r>
          </a:p>
          <a:p>
            <a:pPr lvl="1"/>
            <a:r>
              <a:rPr lang="en-US" sz="3200" dirty="0"/>
              <a:t>High dose over 6gm  (more than 360mg mitragynine)  </a:t>
            </a:r>
          </a:p>
          <a:p>
            <a:pPr lvl="1"/>
            <a:r>
              <a:rPr lang="en-US" sz="3200" dirty="0"/>
              <a:t>Heavy dose greater than 8gm (more than 480mg mitragynine)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243C2-6071-7065-1AC2-4B14E9FF4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4086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AF9C6-D1EF-546D-B0AA-1E31B69C0ED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Powder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DE8D8B-C2AF-D658-76FC-C581EACFC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55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5F03B8-0458-469A-2BDC-0B6ABCAC2202}"/>
              </a:ext>
            </a:extLst>
          </p:cNvPr>
          <p:cNvSpPr txBox="1"/>
          <p:nvPr/>
        </p:nvSpPr>
        <p:spPr>
          <a:xfrm>
            <a:off x="6236411" y="2345634"/>
            <a:ext cx="52797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Around 6gm per Tbsp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B1A35BE-53AD-0FD3-EA96-CE078DB44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150" y="2058988"/>
            <a:ext cx="5062261" cy="388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1962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BD58F-5967-B04A-C43B-5EDB118DB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B910D-C404-A48E-1F15-5FEBC482DC3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Leaves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84B51-B417-833C-20E6-8AFAE4E6C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F196F3-99CA-625B-3E6F-5169D00A78BB}"/>
              </a:ext>
            </a:extLst>
          </p:cNvPr>
          <p:cNvSpPr txBox="1"/>
          <p:nvPr/>
        </p:nvSpPr>
        <p:spPr>
          <a:xfrm>
            <a:off x="6236411" y="2478156"/>
            <a:ext cx="53724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Around 6gm per Tbsp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6E24CFE-8F1C-DD3C-CB0A-CEEF8C3150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349" y="2188537"/>
            <a:ext cx="5009062" cy="341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914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BD58F-5967-B04A-C43B-5EDB118DB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B910D-C404-A48E-1F15-5FEBC482DC3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Capsules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84B51-B417-833C-20E6-8AFAE4E6C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57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EF196F3-99CA-625B-3E6F-5169D00A78BB}"/>
              </a:ext>
            </a:extLst>
          </p:cNvPr>
          <p:cNvSpPr txBox="1"/>
          <p:nvPr/>
        </p:nvSpPr>
        <p:spPr>
          <a:xfrm>
            <a:off x="6236411" y="2478156"/>
            <a:ext cx="53724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Around 0.3gm to 1gm kratom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Variable by capsule size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30E7BD9-BCB9-7785-AB81-72CFA3217D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971" y="2226364"/>
            <a:ext cx="5142440" cy="348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7822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44C04-173D-DD3C-82BD-783F04192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C5A4D-0C91-8FA6-4160-F22F89B6F73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Gummies (Using Extract)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E94934-54FF-ABF1-3082-4A1366F13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657F4D-62DD-C00B-0F0D-B706591F6FED}"/>
              </a:ext>
            </a:extLst>
          </p:cNvPr>
          <p:cNvSpPr txBox="1"/>
          <p:nvPr/>
        </p:nvSpPr>
        <p:spPr>
          <a:xfrm>
            <a:off x="6236412" y="2385391"/>
            <a:ext cx="48689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Around 30mg (variable) mitragynine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383EE18-2345-F630-7DC8-170624B3F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484" y="2043112"/>
            <a:ext cx="4629516" cy="3853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71897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B33FE-DB32-66C5-B490-F76BA3B54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1CF47-50DD-6CD2-77A7-3175C023682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Liquids and Tinctures (Using Extract)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B0FBE-00F9-965A-5FE0-A1D6E73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59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470FE4-7676-29A0-8A4E-F0E651F870DE}"/>
              </a:ext>
            </a:extLst>
          </p:cNvPr>
          <p:cNvSpPr txBox="1"/>
          <p:nvPr/>
        </p:nvSpPr>
        <p:spPr>
          <a:xfrm>
            <a:off x="5719992" y="2531165"/>
            <a:ext cx="594192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Typically measured in mg/ml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O.5gm equals 5-6 gm Kratom</a:t>
            </a:r>
          </a:p>
          <a:p>
            <a:endParaRPr lang="en-US" sz="3600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EDC719D-B359-A554-5153-240A08C4AD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212" y="2071838"/>
            <a:ext cx="4045313" cy="393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234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B49C1-B841-0E70-4253-5244B019150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0605B-7F61-175E-ADC7-4F5E47E7B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Evolution of humanity has many examples of natural substances used for cognitive enhancement (Nootropics)</a:t>
            </a:r>
          </a:p>
          <a:p>
            <a:r>
              <a:rPr lang="en-US" sz="2400" dirty="0"/>
              <a:t>Kratom introduced to the US in the late 1990’s, early 2000’s</a:t>
            </a:r>
          </a:p>
          <a:p>
            <a:r>
              <a:rPr lang="en-US" sz="2400" dirty="0"/>
              <a:t>Widespread use by 2015</a:t>
            </a:r>
          </a:p>
          <a:p>
            <a:r>
              <a:rPr lang="en-US" sz="2400" dirty="0"/>
              <a:t>Significant increase in use surrounding opioid epidemic</a:t>
            </a:r>
          </a:p>
          <a:p>
            <a:pPr lvl="1"/>
            <a:r>
              <a:rPr lang="en-US" dirty="0"/>
              <a:t>Self-medication of opiate withdrawal symptoms</a:t>
            </a:r>
          </a:p>
          <a:p>
            <a:r>
              <a:rPr lang="en-US" sz="2400" dirty="0"/>
              <a:t>Increased availability in the age of the internet</a:t>
            </a:r>
          </a:p>
          <a:p>
            <a:pPr lvl="1"/>
            <a:r>
              <a:rPr lang="en-US" dirty="0"/>
              <a:t>Misleading marketing strategies</a:t>
            </a:r>
          </a:p>
          <a:p>
            <a:pPr lvl="1"/>
            <a:r>
              <a:rPr lang="en-US" dirty="0"/>
              <a:t>Increased risks and a brand-new set of problems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E495F-7D7F-9270-528E-CE23E2BD2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9084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8C536-6D53-6A37-4A77-51E73050B35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Side Effects and Toxicity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936D0-22CB-73E8-21EC-937DD166A2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From 2011-2017 US poison control reported 52-fold increase in annual kratom exposures [16]</a:t>
            </a:r>
          </a:p>
          <a:p>
            <a:r>
              <a:rPr lang="en-US" sz="2400" dirty="0"/>
              <a:t>Most adverse events associated with higher doses (greater than 8 grams) and frequency of dosing.</a:t>
            </a:r>
          </a:p>
          <a:p>
            <a:pPr lvl="1"/>
            <a:r>
              <a:rPr lang="en-US" sz="2000" dirty="0"/>
              <a:t>Risk of dependence and addiction [17,18,19]</a:t>
            </a:r>
          </a:p>
          <a:p>
            <a:pPr lvl="1"/>
            <a:r>
              <a:rPr lang="en-US" sz="2000" dirty="0"/>
              <a:t>Cognitive Impairment [20]</a:t>
            </a:r>
          </a:p>
          <a:p>
            <a:pPr lvl="1"/>
            <a:r>
              <a:rPr lang="en-US" sz="2000" dirty="0"/>
              <a:t>Agitation [20]</a:t>
            </a:r>
          </a:p>
          <a:p>
            <a:pPr lvl="1"/>
            <a:r>
              <a:rPr lang="en-US" sz="2000" dirty="0"/>
              <a:t>Tachycardia [20]</a:t>
            </a:r>
          </a:p>
          <a:p>
            <a:pPr lvl="1"/>
            <a:r>
              <a:rPr lang="en-US" sz="2000" dirty="0"/>
              <a:t>Drowsiness and confusion [20]</a:t>
            </a:r>
          </a:p>
          <a:p>
            <a:pPr lvl="1"/>
            <a:r>
              <a:rPr lang="en-US" sz="2000" dirty="0"/>
              <a:t>Seizures [20]</a:t>
            </a:r>
          </a:p>
          <a:p>
            <a:pPr lvl="1"/>
            <a:r>
              <a:rPr lang="en-US" sz="2000" dirty="0"/>
              <a:t>Psychosis and hallucinations [20]</a:t>
            </a:r>
          </a:p>
          <a:p>
            <a:pPr lvl="1"/>
            <a:r>
              <a:rPr lang="en-US" sz="2000" dirty="0"/>
              <a:t>Coma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42632-7BC1-41A7-FD34-BCBDF467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356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FC6E3-7A86-06E1-0C22-E079876C4AE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User Reported Side Effects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122AB-29A3-1BA2-5DE0-4537A2E73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940" y="1825625"/>
            <a:ext cx="10045860" cy="4351338"/>
          </a:xfrm>
        </p:spPr>
        <p:txBody>
          <a:bodyPr>
            <a:noAutofit/>
          </a:bodyPr>
          <a:lstStyle/>
          <a:p>
            <a:r>
              <a:rPr lang="en-US" sz="2000" dirty="0"/>
              <a:t>Nausea and vomiting</a:t>
            </a:r>
          </a:p>
          <a:p>
            <a:r>
              <a:rPr lang="en-US" sz="2000" dirty="0"/>
              <a:t>Headaches</a:t>
            </a:r>
          </a:p>
          <a:p>
            <a:r>
              <a:rPr lang="en-US" sz="2000" dirty="0"/>
              <a:t>Diarrhea and rectal bleeding</a:t>
            </a:r>
          </a:p>
          <a:p>
            <a:r>
              <a:rPr lang="en-US" sz="2000" dirty="0"/>
              <a:t>Constipation</a:t>
            </a:r>
          </a:p>
          <a:p>
            <a:r>
              <a:rPr lang="en-US" sz="2000" dirty="0"/>
              <a:t>Hair loss</a:t>
            </a:r>
          </a:p>
          <a:p>
            <a:r>
              <a:rPr lang="en-US" sz="2000" dirty="0"/>
              <a:t>Itching</a:t>
            </a:r>
          </a:p>
          <a:p>
            <a:r>
              <a:rPr lang="en-US" sz="2000" dirty="0"/>
              <a:t>Decreased libido</a:t>
            </a:r>
          </a:p>
          <a:p>
            <a:r>
              <a:rPr lang="en-US" sz="2000" dirty="0"/>
              <a:t>Sweating</a:t>
            </a:r>
          </a:p>
          <a:p>
            <a:r>
              <a:rPr lang="en-US" sz="2000" dirty="0"/>
              <a:t>Decreased appetite</a:t>
            </a:r>
          </a:p>
          <a:p>
            <a:r>
              <a:rPr lang="en-US" sz="2000" dirty="0"/>
              <a:t>Tremors</a:t>
            </a:r>
          </a:p>
          <a:p>
            <a:r>
              <a:rPr lang="en-US" sz="2000" dirty="0"/>
              <a:t>Dysphoria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17AE3-2AC0-1F2E-60A5-294EAD7FE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180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58B41-ED64-8F7E-E611-4D5F56D59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62</a:t>
            </a:fld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A517AA6-BA72-A5BB-1A85-E9D6E53A1A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534" y="523786"/>
            <a:ext cx="4368225" cy="3381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DD333D81-F616-18C2-FF50-D300B08379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115" y="269761"/>
            <a:ext cx="4169756" cy="226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F8F90A59-B0A7-FD42-4846-4555004F5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4740" y="3967393"/>
            <a:ext cx="2902550" cy="224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A2F5AB5A-1F67-9C59-84B8-B0A65E90E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817" y="3002209"/>
            <a:ext cx="3714054" cy="2089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>
            <a:extLst>
              <a:ext uri="{FF2B5EF4-FFF2-40B4-BE49-F238E27FC236}">
                <a16:creationId xmlns:a16="http://schemas.microsoft.com/office/drawing/2014/main" id="{494F74F0-F525-24DE-D73D-AF66DBCB2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949" y="3740931"/>
            <a:ext cx="3714054" cy="259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9E42DF9-A31B-22C0-20D3-D7064E7CF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71" y="730663"/>
            <a:ext cx="2698337" cy="269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786538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BD7BAD-F147-46FD-B21D-6A6D4A8B6FD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Induced Organ Damage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EDB90-B1DD-98C1-ED20-1C83AA1223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Kidney Injury [21]</a:t>
            </a:r>
          </a:p>
          <a:p>
            <a:r>
              <a:rPr lang="en-US" dirty="0"/>
              <a:t>Cardiotoxicity and arrhythmia [22,23]</a:t>
            </a:r>
          </a:p>
          <a:p>
            <a:r>
              <a:rPr lang="en-US" dirty="0"/>
              <a:t>Thyroid injury and hypothyroidism [24]</a:t>
            </a:r>
          </a:p>
          <a:p>
            <a:r>
              <a:rPr lang="en-US" dirty="0"/>
              <a:t>Lung injury and Acute Respiratory Distress Syndrome [25,26]</a:t>
            </a:r>
          </a:p>
          <a:p>
            <a:r>
              <a:rPr lang="en-US" dirty="0"/>
              <a:t>Hepatic Injury [27,28-36]</a:t>
            </a:r>
          </a:p>
          <a:p>
            <a:r>
              <a:rPr lang="en-US" dirty="0"/>
              <a:t>Neurological complications: acute brain injury, coma  [37]</a:t>
            </a:r>
          </a:p>
          <a:p>
            <a:r>
              <a:rPr lang="en-US" dirty="0"/>
              <a:t> Seizures [38,39]</a:t>
            </a:r>
          </a:p>
          <a:p>
            <a:r>
              <a:rPr lang="en-US" dirty="0"/>
              <a:t>Death in rare cases, but incidence is rising according to CDC </a:t>
            </a:r>
          </a:p>
          <a:p>
            <a:pPr lvl="1"/>
            <a:r>
              <a:rPr lang="en-US" dirty="0"/>
              <a:t>44 deaths reported up until 2017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4DA728-1ADE-479F-F5C4-2E26EF24A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3409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BF64C-9A60-868C-D4A7-7226E14F4E40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/>
              <a:t>Can You Overdose on Kratom?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4B1FE-40E6-68D7-308F-A1C0DB1C0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Cluster of 7-OH  related deaths have been reported in LA County</a:t>
            </a:r>
          </a:p>
          <a:p>
            <a:r>
              <a:rPr lang="en-US" sz="2400" dirty="0"/>
              <a:t>Clinical manifestation similar to other opioid toxicity</a:t>
            </a:r>
          </a:p>
          <a:p>
            <a:pPr lvl="1"/>
            <a:r>
              <a:rPr lang="en-US" dirty="0"/>
              <a:t>Usually with dosing over 15gm [7]</a:t>
            </a:r>
          </a:p>
          <a:p>
            <a:r>
              <a:rPr lang="en-US" sz="2400" dirty="0"/>
              <a:t>Artificially increasing 7-OH-mitragynine</a:t>
            </a:r>
          </a:p>
          <a:p>
            <a:pPr lvl="1"/>
            <a:r>
              <a:rPr lang="en-US" dirty="0"/>
              <a:t>Higher concentration enhances potency, may pose a greater risk [50]</a:t>
            </a:r>
          </a:p>
          <a:p>
            <a:r>
              <a:rPr lang="en-US" sz="2400" dirty="0"/>
              <a:t>Management of Kratom overdose</a:t>
            </a:r>
          </a:p>
          <a:p>
            <a:pPr lvl="1"/>
            <a:r>
              <a:rPr lang="en-US" dirty="0"/>
              <a:t>Treatment of organ specific toxicity </a:t>
            </a:r>
          </a:p>
          <a:p>
            <a:pPr lvl="1"/>
            <a:r>
              <a:rPr lang="en-US" dirty="0"/>
              <a:t>Reversal Agents (naloxone)</a:t>
            </a:r>
          </a:p>
          <a:p>
            <a:pPr lvl="2"/>
            <a:r>
              <a:rPr lang="en-US" sz="2400" dirty="0"/>
              <a:t>No clinical trials looking at use of reversal agents.</a:t>
            </a:r>
          </a:p>
          <a:p>
            <a:pPr lvl="2"/>
            <a:r>
              <a:rPr lang="en-US" sz="2400" dirty="0"/>
              <a:t> Case studies have supported its use and are are speculated to be beneficial [51,52]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686C9-9C23-60EF-5C7D-95D5B5F1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37732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A4C48-D1F6-2630-2A63-FD834D9B9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65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C2DA771-FCB3-3F72-0AAC-191841A9F1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400050"/>
            <a:ext cx="9086849" cy="605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2168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3225B8-05DC-07B0-8344-6823CA3B3EC4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Metabolism and Drug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98146-62D2-0C8F-5E40-FB416629B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Kratom is metabolized in the liver</a:t>
            </a:r>
          </a:p>
          <a:p>
            <a:pPr lvl="1"/>
            <a:r>
              <a:rPr lang="en-US"/>
              <a:t>Mitragynine </a:t>
            </a:r>
            <a:r>
              <a:rPr lang="en-US" dirty="0"/>
              <a:t>metabolized to 7-OH mitragynine</a:t>
            </a:r>
          </a:p>
          <a:p>
            <a:r>
              <a:rPr lang="en-US" sz="2400" dirty="0"/>
              <a:t>Kratom drug tests target mitragynine</a:t>
            </a:r>
          </a:p>
          <a:p>
            <a:r>
              <a:rPr lang="en-US" sz="2400" dirty="0"/>
              <a:t>Kratom POC drug tests are available</a:t>
            </a:r>
          </a:p>
          <a:p>
            <a:pPr lvl="1"/>
            <a:r>
              <a:rPr lang="en-US" dirty="0"/>
              <a:t>Forensic Use only (law enforcement)</a:t>
            </a:r>
          </a:p>
          <a:p>
            <a:pPr lvl="1"/>
            <a:r>
              <a:rPr lang="en-US" dirty="0"/>
              <a:t>Not CLIA waived</a:t>
            </a:r>
          </a:p>
          <a:p>
            <a:r>
              <a:rPr lang="en-US" sz="2400" dirty="0"/>
              <a:t>Confirmatory Testing</a:t>
            </a:r>
          </a:p>
          <a:p>
            <a:pPr lvl="1"/>
            <a:r>
              <a:rPr lang="en-US" dirty="0"/>
              <a:t>Liquid chromatography</a:t>
            </a:r>
          </a:p>
          <a:p>
            <a:r>
              <a:rPr lang="en-US" sz="2400" dirty="0"/>
              <a:t>Half-life around 24 hours</a:t>
            </a:r>
          </a:p>
          <a:p>
            <a:r>
              <a:rPr lang="en-US" sz="2400" dirty="0"/>
              <a:t>Mitragynine present in urine up to 5-6 days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3F768-6A14-8ABA-10BD-707E4AD21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1986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A9542E-799D-72BA-D46A-2F3C18EE575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Is Kratom Addictive?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6357D-95F2-4212-6298-AF087D0888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DSM-5 does not have specific diagnosis for Kratom addiction [40]</a:t>
            </a:r>
          </a:p>
          <a:p>
            <a:r>
              <a:rPr lang="en-US" sz="3200" dirty="0"/>
              <a:t>Kratom addiction is becoming increasingly more common</a:t>
            </a:r>
          </a:p>
          <a:p>
            <a:pPr lvl="1"/>
            <a:r>
              <a:rPr lang="en-US" sz="3200" dirty="0"/>
              <a:t>Acts on same receptors as other opiates</a:t>
            </a:r>
          </a:p>
          <a:p>
            <a:r>
              <a:rPr lang="en-US" sz="3200" dirty="0"/>
              <a:t>Dependent of dose and duration and frequency of use</a:t>
            </a:r>
          </a:p>
          <a:p>
            <a:r>
              <a:rPr lang="en-US" sz="3200" dirty="0"/>
              <a:t>Addiction can commonly occur when used to treat opiate withdrawal</a:t>
            </a:r>
          </a:p>
          <a:p>
            <a:pPr lvl="1"/>
            <a:r>
              <a:rPr lang="en-US" sz="3200" dirty="0"/>
              <a:t>Underlying addiction is not addressed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EE80FB-475C-946D-A01B-FABE7D957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2476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DA68B-47D0-9FC7-4321-8531C6AFAAA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Tolerance and Dependence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B709B-CEFF-9E9D-A9F5-6FC73C8B8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4000" dirty="0"/>
          </a:p>
          <a:p>
            <a:r>
              <a:rPr lang="en-US" sz="4000" dirty="0"/>
              <a:t>Tolerance- Reduced reaction to a drug due to repeated use. </a:t>
            </a:r>
          </a:p>
          <a:p>
            <a:r>
              <a:rPr lang="en-US" sz="4000" dirty="0"/>
              <a:t>Dependence- An adaptive state making it necessary re-consume a drug in order to avoid withdrawal symptoms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F3E33F-BD7F-7050-9997-EA7408F0F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43795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37049-ECC2-DDE5-BEC4-8649AC49303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Is Kratom Addictive?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6ABC12-17BD-228E-3C38-9FF69DCDB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Possibly less risk of addiction than with other opiates due to the way Kratom interacts with opioid receptors [41-44]</a:t>
            </a:r>
          </a:p>
          <a:p>
            <a:pPr lvl="1"/>
            <a:r>
              <a:rPr lang="en-US" sz="2800" dirty="0"/>
              <a:t>Partial Agonist of the opioid receptors</a:t>
            </a:r>
          </a:p>
          <a:p>
            <a:r>
              <a:rPr lang="en-US" dirty="0"/>
              <a:t>Addiction potential may differ due to different concentrations of Mitragynine and 7-OH-Mitragynine</a:t>
            </a:r>
          </a:p>
          <a:p>
            <a:pPr lvl="1"/>
            <a:r>
              <a:rPr lang="en-US" sz="2800" dirty="0"/>
              <a:t>7-OH Mitragynine appears to be the most active metabolite</a:t>
            </a:r>
          </a:p>
          <a:p>
            <a:pPr lvl="1"/>
            <a:r>
              <a:rPr lang="en-US" sz="2800" dirty="0"/>
              <a:t>Higher affinity of 7-OH Mitragynine for the opiate receptor [45]</a:t>
            </a:r>
          </a:p>
          <a:p>
            <a:pPr lvl="1"/>
            <a:r>
              <a:rPr lang="en-US" sz="2800" dirty="0"/>
              <a:t>Higher concentrations of 7-OH mitragynine may increase risk</a:t>
            </a:r>
          </a:p>
          <a:p>
            <a:pPr lvl="1"/>
            <a:r>
              <a:rPr lang="en-US" sz="2800" dirty="0"/>
              <a:t>Mice seek 7-OH mitragynine but not mitragynine</a:t>
            </a:r>
          </a:p>
          <a:p>
            <a:pPr marL="914400" lvl="2" indent="0">
              <a:buNone/>
            </a:pPr>
            <a:r>
              <a:rPr lang="en-US" sz="2800" dirty="0"/>
              <a:t> </a:t>
            </a:r>
          </a:p>
          <a:p>
            <a:pPr lvl="2"/>
            <a:endParaRPr lang="en-US" sz="24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029A6F-D6E8-3A6A-203F-790968687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69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040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4D07F-FD7D-3977-DB64-14FDD4E5AA0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What is Kratom Used For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11373-292A-5272-6A76-B2A9CCFBA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Perceived therapeutic effects or recreational use</a:t>
            </a:r>
            <a:endParaRPr lang="en-US" sz="1600" dirty="0"/>
          </a:p>
          <a:p>
            <a:r>
              <a:rPr lang="en-US" sz="2000" dirty="0"/>
              <a:t>Used for stimulant and opioid-like properties</a:t>
            </a:r>
          </a:p>
          <a:p>
            <a:pPr lvl="1"/>
            <a:r>
              <a:rPr lang="en-US" sz="2000" dirty="0"/>
              <a:t>Increase alertness, physical energy, talkativeness</a:t>
            </a:r>
          </a:p>
          <a:p>
            <a:pPr lvl="1"/>
            <a:r>
              <a:rPr lang="en-US" sz="2000" dirty="0"/>
              <a:t>Pain relief</a:t>
            </a:r>
          </a:p>
          <a:p>
            <a:pPr lvl="1"/>
            <a:r>
              <a:rPr lang="en-US" sz="2000" dirty="0"/>
              <a:t>Depression</a:t>
            </a:r>
          </a:p>
          <a:p>
            <a:pPr lvl="1"/>
            <a:r>
              <a:rPr lang="en-US" sz="2000" dirty="0"/>
              <a:t>Anxiety</a:t>
            </a:r>
          </a:p>
          <a:p>
            <a:pPr lvl="1"/>
            <a:r>
              <a:rPr lang="en-US" sz="2000" dirty="0"/>
              <a:t>Opioid withdrawal symptoms</a:t>
            </a:r>
          </a:p>
          <a:p>
            <a:pPr lvl="1"/>
            <a:r>
              <a:rPr lang="en-US" sz="2000" dirty="0"/>
              <a:t>Sleep</a:t>
            </a:r>
          </a:p>
          <a:p>
            <a:pPr lvl="1"/>
            <a:r>
              <a:rPr lang="en-US" sz="2000" dirty="0"/>
              <a:t>Cough</a:t>
            </a:r>
          </a:p>
          <a:p>
            <a:pPr lvl="1"/>
            <a:r>
              <a:rPr lang="en-US" sz="2000" dirty="0"/>
              <a:t>Diarrhea</a:t>
            </a:r>
          </a:p>
          <a:p>
            <a:r>
              <a:rPr lang="en-US" sz="2000" dirty="0"/>
              <a:t>Effects are seen within 10-30 minutes</a:t>
            </a:r>
          </a:p>
          <a:p>
            <a:r>
              <a:rPr lang="en-US" sz="2000" dirty="0"/>
              <a:t>Effects peak at 1-2 hours and last 4-6 hours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7F249-3684-481C-D941-2C6B9FA2E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04450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180AA-2EAA-C87F-4D20-460593ADCFC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Withdrawal Symptoms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32F7F-1E35-006D-84AE-1EF56C941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Similar to Opiate withdrawal symptoms [46]</a:t>
            </a:r>
          </a:p>
          <a:p>
            <a:pPr lvl="1"/>
            <a:r>
              <a:rPr lang="en-US" dirty="0"/>
              <a:t>Cravings</a:t>
            </a:r>
          </a:p>
          <a:p>
            <a:r>
              <a:rPr lang="en-US" sz="2400" dirty="0"/>
              <a:t>Somatic Complaints</a:t>
            </a:r>
          </a:p>
          <a:p>
            <a:pPr lvl="1"/>
            <a:r>
              <a:rPr lang="en-US" dirty="0"/>
              <a:t>Nausea, vomiting, rhinorrhea, sialorrhea, body aches, restlessness, restless legs, headache, fatigue, insomnia [47]</a:t>
            </a:r>
          </a:p>
          <a:p>
            <a:r>
              <a:rPr lang="en-US" sz="2400" dirty="0"/>
              <a:t>Physical exam findings </a:t>
            </a:r>
          </a:p>
          <a:p>
            <a:pPr lvl="1"/>
            <a:r>
              <a:rPr lang="en-US" dirty="0"/>
              <a:t>Mydriasis, hypothermia, tremors, diaphoresis </a:t>
            </a:r>
          </a:p>
          <a:p>
            <a:r>
              <a:rPr lang="en-US" sz="2400" dirty="0"/>
              <a:t>Psychiatric symptoms</a:t>
            </a:r>
          </a:p>
          <a:p>
            <a:pPr lvl="1"/>
            <a:r>
              <a:rPr lang="en-US" dirty="0"/>
              <a:t>Anxiety, dysphoria, depression, irritability [48,49]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CE28E9-0BA1-4D2F-539B-EFD3FE07F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2956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8BAD6-29E5-E351-0C51-C6ABA3E46AF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Management of Kratom Abuse and </a:t>
            </a:r>
            <a:br>
              <a:rPr lang="en-US" b="1" dirty="0"/>
            </a:br>
            <a:r>
              <a:rPr lang="en-US" b="1" dirty="0"/>
              <a:t>Addiction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ECFF8-C0B7-DA1A-F04F-B2EF24B3DF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Stabilization and prevention of organ injury</a:t>
            </a:r>
          </a:p>
          <a:p>
            <a:pPr lvl="1"/>
            <a:r>
              <a:rPr lang="en-US" dirty="0"/>
              <a:t>Hepatic, renal, neurological, etc.</a:t>
            </a:r>
          </a:p>
          <a:p>
            <a:r>
              <a:rPr lang="en-US" sz="2400" dirty="0"/>
              <a:t>Alleviation of symptoms in acute withdrawal</a:t>
            </a:r>
          </a:p>
          <a:p>
            <a:pPr lvl="1"/>
            <a:r>
              <a:rPr lang="en-US" dirty="0"/>
              <a:t>Clonidine or other alpha-2-agonists and hydroxyzine [56]</a:t>
            </a:r>
          </a:p>
          <a:p>
            <a:pPr lvl="1"/>
            <a:r>
              <a:rPr lang="en-US" dirty="0"/>
              <a:t>Buprenorphine-naloxone [57]</a:t>
            </a:r>
          </a:p>
          <a:p>
            <a:r>
              <a:rPr lang="en-US" sz="2400" dirty="0"/>
              <a:t>Long-term maintenance of sobriety</a:t>
            </a:r>
          </a:p>
          <a:p>
            <a:pPr lvl="1"/>
            <a:r>
              <a:rPr lang="en-US" dirty="0"/>
              <a:t>Substance abuse treatment programs</a:t>
            </a:r>
          </a:p>
          <a:p>
            <a:pPr lvl="1"/>
            <a:r>
              <a:rPr lang="en-US" dirty="0"/>
              <a:t>12-step programs</a:t>
            </a:r>
          </a:p>
          <a:p>
            <a:pPr lvl="1"/>
            <a:r>
              <a:rPr lang="en-US" dirty="0"/>
              <a:t>Pharmacologic treatment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AB32D-6B07-D85E-EF2A-7A8FBFC7B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71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76311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8A951-2B89-6CCC-1BA4-68BC0C7A25DF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Opioid Replacement Therapy for Kratom Addiction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00B32-7471-3D18-4BCB-687E46558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187" y="1690688"/>
            <a:ext cx="10515600" cy="4351338"/>
          </a:xfrm>
        </p:spPr>
        <p:txBody>
          <a:bodyPr/>
          <a:lstStyle/>
          <a:p>
            <a:r>
              <a:rPr lang="en-US" sz="2400" dirty="0"/>
              <a:t>Opioid Use Disorder- Opioid agonist therapy with buprenorphine is effective and evidenced based treatment, and approved by FDA</a:t>
            </a:r>
          </a:p>
          <a:p>
            <a:pPr lvl="1"/>
            <a:r>
              <a:rPr lang="en-US" dirty="0"/>
              <a:t>Buprenorphine has a high affinity for opioid receptors </a:t>
            </a:r>
          </a:p>
          <a:p>
            <a:pPr lvl="1"/>
            <a:r>
              <a:rPr lang="en-US" dirty="0"/>
              <a:t>Acts as a partial agonist</a:t>
            </a:r>
          </a:p>
          <a:p>
            <a:pPr lvl="1"/>
            <a:r>
              <a:rPr lang="en-US" dirty="0"/>
              <a:t>Produces opioid-like effects with ceiling response</a:t>
            </a:r>
          </a:p>
          <a:p>
            <a:pPr lvl="1"/>
            <a:r>
              <a:rPr lang="en-US" dirty="0"/>
              <a:t>Concise clinical guidelines exist</a:t>
            </a:r>
          </a:p>
          <a:p>
            <a:r>
              <a:rPr lang="en-US" sz="2400" dirty="0"/>
              <a:t>Buprenorphine for Kratom addiction is not FDA approved</a:t>
            </a:r>
          </a:p>
          <a:p>
            <a:r>
              <a:rPr lang="en-US" sz="2400" dirty="0"/>
              <a:t>For motivated Kratom addicts, it is logical to assume that treatment would be similar as for other opioid addictions</a:t>
            </a:r>
          </a:p>
          <a:p>
            <a:pPr lvl="1"/>
            <a:r>
              <a:rPr lang="en-US" dirty="0"/>
              <a:t>Prevents mitragynine and 7-OH-mitragynine from binding to receptor</a:t>
            </a:r>
          </a:p>
          <a:p>
            <a:pPr lvl="1"/>
            <a:r>
              <a:rPr lang="en-US" dirty="0"/>
              <a:t>Several case reports have shown efficacy [59-66]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2DB583-7DAA-F199-B447-B8A863C8E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72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9580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B350E8-622B-FDC1-D0A0-A4864E063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73</a:t>
            </a:fld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06E638B-8AB9-F2C7-D3A3-1956EA51AA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65125"/>
            <a:ext cx="9251950" cy="621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49823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0D7AB-59F0-5371-37BD-7A794C25F40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Buprenorphine for Kratom Withdrawal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E4430-7C45-55F4-5CA8-554985CA9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Evidence is growing but still limited</a:t>
            </a:r>
          </a:p>
          <a:p>
            <a:pPr lvl="1"/>
            <a:r>
              <a:rPr lang="en-US" dirty="0"/>
              <a:t>No large randomized clinical studies</a:t>
            </a:r>
          </a:p>
          <a:p>
            <a:r>
              <a:rPr lang="en-US" dirty="0"/>
              <a:t>Buprenorphine and buprenorphine-naloxone are used off label to treat withdrawal symptoms for Kratom [57-60, 67,68]</a:t>
            </a:r>
          </a:p>
          <a:p>
            <a:pPr lvl="1"/>
            <a:r>
              <a:rPr lang="en-US" sz="2800" dirty="0"/>
              <a:t>Several case studies support its effectiveness</a:t>
            </a:r>
          </a:p>
          <a:p>
            <a:pPr lvl="1"/>
            <a:r>
              <a:rPr lang="en-US" sz="2800" dirty="0"/>
              <a:t>Lack of specific treatment guidelines</a:t>
            </a:r>
          </a:p>
          <a:p>
            <a:pPr lvl="2"/>
            <a:r>
              <a:rPr lang="en-US" sz="2800" dirty="0"/>
              <a:t>Not FDA approved-</a:t>
            </a:r>
          </a:p>
          <a:p>
            <a:r>
              <a:rPr lang="en-US" dirty="0"/>
              <a:t>US-based scientific expert forum published their opinions [60]</a:t>
            </a:r>
          </a:p>
          <a:p>
            <a:pPr lvl="1"/>
            <a:r>
              <a:rPr lang="en-US" sz="2800" dirty="0"/>
              <a:t>Use opioids with caution and on a case-by case-basis</a:t>
            </a:r>
          </a:p>
          <a:p>
            <a:pPr lvl="1"/>
            <a:r>
              <a:rPr lang="en-US" sz="2800" dirty="0"/>
              <a:t>Use may lead to tolerance, dependence and opioid use disorder</a:t>
            </a:r>
          </a:p>
          <a:p>
            <a:pPr marL="457200" lvl="1" indent="0">
              <a:buNone/>
            </a:pP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A6DB58-FF22-2991-AE13-115DB3988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74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187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E204F-3CD5-1D2A-A60C-C0630EB6BA5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Kratom as Treatment for Opioid Withdrawal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37461-AD17-C6BE-BC9B-D280FD97B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Kratom frequently used to treat opioid withdrawal symptoms</a:t>
            </a:r>
          </a:p>
          <a:p>
            <a:r>
              <a:rPr lang="en-US" dirty="0"/>
              <a:t>Perceived as cheaper and more “natural” than methadone or buprenorphine</a:t>
            </a:r>
          </a:p>
          <a:p>
            <a:r>
              <a:rPr lang="en-US" dirty="0"/>
              <a:t>No reliable evidence that Kratom is an effective alternative [14,15]</a:t>
            </a:r>
          </a:p>
          <a:p>
            <a:r>
              <a:rPr lang="en-US" dirty="0"/>
              <a:t>Increases risk of habitual Kratom use/dependence</a:t>
            </a:r>
          </a:p>
          <a:p>
            <a:r>
              <a:rPr lang="en-US" dirty="0"/>
              <a:t>Underlying addiction inadequately addressed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2E0CD-C8E8-7093-1C8C-CEEF3577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2382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22CDBC-77FF-B824-450B-D964BE3EF66A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en-US" b="1" dirty="0"/>
              <a:t>How is Kratom Used?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B2B43-1B39-CD55-A268-EB14B8672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Smoking</a:t>
            </a:r>
          </a:p>
          <a:p>
            <a:r>
              <a:rPr lang="en-US" dirty="0"/>
              <a:t>Powder</a:t>
            </a:r>
          </a:p>
          <a:p>
            <a:r>
              <a:rPr lang="en-US" dirty="0"/>
              <a:t>Capsule or pill</a:t>
            </a:r>
          </a:p>
          <a:p>
            <a:r>
              <a:rPr lang="en-US" dirty="0"/>
              <a:t>Beverages</a:t>
            </a:r>
          </a:p>
          <a:p>
            <a:r>
              <a:rPr lang="en-US" dirty="0"/>
              <a:t>Edible product</a:t>
            </a:r>
          </a:p>
          <a:p>
            <a:r>
              <a:rPr lang="en-US" dirty="0"/>
              <a:t>Extracts and Tinctures</a:t>
            </a:r>
          </a:p>
          <a:p>
            <a:r>
              <a:rPr lang="en-US" dirty="0"/>
              <a:t>Rarely reports of intravenous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E8379A-2A3E-2051-1A11-3C6D30BBF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FDD37-F579-7141-B169-27BABD2EFB1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489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dpoint Master" id="{65E3CCF2-8D0C-AD4E-9D86-DFD715C82513}" vid="{A46F9E11-20D9-C049-9A14-525B981AAF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62251</TotalTime>
  <Words>2319</Words>
  <Application>Microsoft Macintosh PowerPoint</Application>
  <PresentationFormat>Widescreen</PresentationFormat>
  <Paragraphs>427</Paragraphs>
  <Slides>74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78" baseType="lpstr">
      <vt:lpstr>Arial</vt:lpstr>
      <vt:lpstr>Calibri</vt:lpstr>
      <vt:lpstr>Calibri Light</vt:lpstr>
      <vt:lpstr>Office Theme</vt:lpstr>
      <vt:lpstr>PowerPoint Presentation</vt:lpstr>
      <vt:lpstr>Is Kratom a Drug?</vt:lpstr>
      <vt:lpstr>Kratom (Mitragyna Speciosa)  What is it?</vt:lpstr>
      <vt:lpstr>PowerPoint Presentation</vt:lpstr>
      <vt:lpstr>PowerPoint Presentation</vt:lpstr>
      <vt:lpstr>History</vt:lpstr>
      <vt:lpstr>What is Kratom Used For</vt:lpstr>
      <vt:lpstr>Kratom as Treatment for Opioid Withdrawal</vt:lpstr>
      <vt:lpstr>How is Kratom Used?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Where is Kratom Purchased</vt:lpstr>
      <vt:lpstr>PowerPoint Presentation</vt:lpstr>
      <vt:lpstr>PowerPoint Presentation</vt:lpstr>
      <vt:lpstr>PowerPoint Presentation</vt:lpstr>
      <vt:lpstr>PowerPoint Presentation</vt:lpstr>
      <vt:lpstr>Kratom: A Naturally Occurring Opioid</vt:lpstr>
      <vt:lpstr>Regulation of Kratom in the US</vt:lpstr>
      <vt:lpstr>Regulation of Kratom in Colorado</vt:lpstr>
      <vt:lpstr>Regulation of Kratom in Colorado</vt:lpstr>
      <vt:lpstr>Regulation of Kratom in Colorado</vt:lpstr>
      <vt:lpstr>Opiate and Opioid Basics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Semi-synthetic and Synthetic Opioids</vt:lpstr>
      <vt:lpstr>Effects of Opiates and Opioids</vt:lpstr>
      <vt:lpstr>PowerPoint Presentation</vt:lpstr>
      <vt:lpstr>Drugs as Agonists and Antagonists</vt:lpstr>
      <vt:lpstr>PowerPoint Presentation</vt:lpstr>
      <vt:lpstr>Opioid Pharmacology</vt:lpstr>
      <vt:lpstr>PowerPoint Presentation</vt:lpstr>
      <vt:lpstr>Opioid Pharmacology</vt:lpstr>
      <vt:lpstr>PowerPoint Presentation</vt:lpstr>
      <vt:lpstr>Kratom Pharmacology and 7-OH</vt:lpstr>
      <vt:lpstr>Kratom Pharmacology and 7-OH</vt:lpstr>
      <vt:lpstr>Regulation of 7-OH in Colorado</vt:lpstr>
      <vt:lpstr>Regulation of 7-OH in Colorado</vt:lpstr>
      <vt:lpstr>PowerPoint Presentation</vt:lpstr>
      <vt:lpstr>Measurements and Dosing</vt:lpstr>
      <vt:lpstr>Measurement and Dosing</vt:lpstr>
      <vt:lpstr>Kratom Powder</vt:lpstr>
      <vt:lpstr>Kratom Leaves</vt:lpstr>
      <vt:lpstr>Kratom Capsules</vt:lpstr>
      <vt:lpstr>Kratom Gummies (Using Extract)</vt:lpstr>
      <vt:lpstr>Kratom Liquids and Tinctures (Using Extract)</vt:lpstr>
      <vt:lpstr>Kratom Side Effects and Toxicity</vt:lpstr>
      <vt:lpstr>User Reported Side Effects</vt:lpstr>
      <vt:lpstr>PowerPoint Presentation</vt:lpstr>
      <vt:lpstr>Kratom Induced Organ Damage</vt:lpstr>
      <vt:lpstr>Can You Overdose on Kratom?</vt:lpstr>
      <vt:lpstr>PowerPoint Presentation</vt:lpstr>
      <vt:lpstr>Kratom Metabolism and Drug Testing</vt:lpstr>
      <vt:lpstr>Is Kratom Addictive?</vt:lpstr>
      <vt:lpstr>Tolerance and Dependence</vt:lpstr>
      <vt:lpstr>Is Kratom Addictive?</vt:lpstr>
      <vt:lpstr>Kratom Withdrawal Symptoms</vt:lpstr>
      <vt:lpstr>Management of Kratom Abuse and  Addiction</vt:lpstr>
      <vt:lpstr>Opioid Replacement Therapy for Kratom Addiction</vt:lpstr>
      <vt:lpstr>PowerPoint Presentation</vt:lpstr>
      <vt:lpstr>Buprenorphine for Kratom Withdrawal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Honor Ashbaugh</dc:creator>
  <cp:lastModifiedBy>Honor Ashbaugh</cp:lastModifiedBy>
  <cp:revision>123</cp:revision>
  <cp:lastPrinted>2024-04-10T14:56:15Z</cp:lastPrinted>
  <dcterms:created xsi:type="dcterms:W3CDTF">2024-02-03T00:29:56Z</dcterms:created>
  <dcterms:modified xsi:type="dcterms:W3CDTF">2026-07-01T20:08:39Z</dcterms:modified>
</cp:coreProperties>
</file>